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764" r:id="rId4"/>
    <p:sldId id="475" r:id="rId5"/>
    <p:sldId id="557" r:id="rId6"/>
    <p:sldId id="757" r:id="rId7"/>
    <p:sldId id="762" r:id="rId8"/>
    <p:sldId id="761" r:id="rId9"/>
    <p:sldId id="763" r:id="rId10"/>
    <p:sldId id="754" r:id="rId11"/>
    <p:sldId id="758" r:id="rId12"/>
    <p:sldId id="752" r:id="rId13"/>
    <p:sldId id="749" r:id="rId14"/>
    <p:sldId id="755" r:id="rId15"/>
    <p:sldId id="737" r:id="rId16"/>
    <p:sldId id="756" r:id="rId17"/>
    <p:sldId id="759" r:id="rId18"/>
    <p:sldId id="739" r:id="rId19"/>
    <p:sldId id="724" r:id="rId20"/>
    <p:sldId id="741" r:id="rId21"/>
    <p:sldId id="725" r:id="rId22"/>
    <p:sldId id="726" r:id="rId23"/>
    <p:sldId id="747" r:id="rId24"/>
    <p:sldId id="722" r:id="rId25"/>
    <p:sldId id="744" r:id="rId26"/>
    <p:sldId id="753" r:id="rId27"/>
    <p:sldId id="746" r:id="rId28"/>
    <p:sldId id="760" r:id="rId29"/>
    <p:sldId id="474" r:id="rId3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6429" autoAdjust="0"/>
  </p:normalViewPr>
  <p:slideViewPr>
    <p:cSldViewPr>
      <p:cViewPr varScale="1">
        <p:scale>
          <a:sx n="108" d="100"/>
          <a:sy n="108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6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29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29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43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33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02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65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48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2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070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83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2CDAD-B596-40A7-9C01-245E0BBD1FC8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9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mr2302737@minsk-reklama.b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268760"/>
            <a:ext cx="6596772" cy="31947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Биллборды по трассе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г.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Минск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-Национальный аэропорт «Минск»</a:t>
            </a:r>
          </a:p>
        </p:txBody>
      </p:sp>
    </p:spTree>
    <p:extLst>
      <p:ext uri="{BB962C8B-B14F-4D97-AF65-F5344CB8AC3E}">
        <p14:creationId xmlns:p14="http://schemas.microsoft.com/office/powerpoint/2010/main" val="379672963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691421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+525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руб.40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771048"/>
            <a:ext cx="6048672" cy="36232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401557"/>
            <a:ext cx="3848637" cy="2295845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FC4FC59B-CA4D-4D99-9B36-3EB6D5720171}"/>
              </a:ext>
            </a:extLst>
          </p:cNvPr>
          <p:cNvSpPr/>
          <p:nvPr/>
        </p:nvSpPr>
        <p:spPr>
          <a:xfrm flipV="1">
            <a:off x="3923928" y="5441467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66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844007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26+130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с 01.02.2026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руб.40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608" y="4427613"/>
            <a:ext cx="3848637" cy="2295845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FC4FC59B-CA4D-4D99-9B36-3EB6D5720171}"/>
              </a:ext>
            </a:extLst>
          </p:cNvPr>
          <p:cNvSpPr/>
          <p:nvPr/>
        </p:nvSpPr>
        <p:spPr>
          <a:xfrm flipV="1">
            <a:off x="5143504" y="5359511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764704"/>
            <a:ext cx="6156176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53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541435"/>
              </p:ext>
            </p:extLst>
          </p:nvPr>
        </p:nvGraphicFramePr>
        <p:xfrm>
          <a:off x="71438" y="885908"/>
          <a:ext cx="2500298" cy="497759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(27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430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Стороны А3, А4 свободны с 15.06.2026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3х10м – 1 поле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3х20,7 – 2 поля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067" y="757188"/>
            <a:ext cx="6239588" cy="3820991"/>
          </a:xfrm>
          <a:prstGeom prst="rect">
            <a:avLst/>
          </a:prstGeom>
        </p:spPr>
      </p:pic>
      <p:sp>
        <p:nvSpPr>
          <p:cNvPr id="12" name="Стрелка вправо 13">
            <a:extLst>
              <a:ext uri="{FF2B5EF4-FFF2-40B4-BE49-F238E27FC236}">
                <a16:creationId xmlns="" xmlns:a16="http://schemas.microsoft.com/office/drawing/2014/main" id="{1751B54D-08E5-47E7-9922-FF61981948C1}"/>
              </a:ext>
            </a:extLst>
          </p:cNvPr>
          <p:cNvSpPr/>
          <p:nvPr/>
        </p:nvSpPr>
        <p:spPr>
          <a:xfrm rot="5400000">
            <a:off x="6262317" y="2187975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А3</a:t>
            </a:r>
          </a:p>
        </p:txBody>
      </p:sp>
      <p:sp>
        <p:nvSpPr>
          <p:cNvPr id="13" name="Стрелка вправо 22">
            <a:extLst>
              <a:ext uri="{FF2B5EF4-FFF2-40B4-BE49-F238E27FC236}">
                <a16:creationId xmlns="" xmlns:a16="http://schemas.microsoft.com/office/drawing/2014/main" id="{E0CA1361-A8D2-457F-83ED-CEB07A03E873}"/>
              </a:ext>
            </a:extLst>
          </p:cNvPr>
          <p:cNvSpPr/>
          <p:nvPr/>
        </p:nvSpPr>
        <p:spPr>
          <a:xfrm rot="5400000">
            <a:off x="7219753" y="2182161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А4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067" y="4578179"/>
            <a:ext cx="3760979" cy="2239310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5449039" y="5887284"/>
            <a:ext cx="236359" cy="2464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42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630029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28+725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64703"/>
            <a:ext cx="4351412" cy="57974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4621911"/>
            <a:ext cx="3600450" cy="1933575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FC4FC59B-CA4D-4D99-9B36-3EB6D5720171}"/>
              </a:ext>
            </a:extLst>
          </p:cNvPr>
          <p:cNvSpPr/>
          <p:nvPr/>
        </p:nvSpPr>
        <p:spPr>
          <a:xfrm flipH="1" flipV="1">
            <a:off x="3312527" y="5301208"/>
            <a:ext cx="216024" cy="2122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4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751760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29+775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с 01.08.2026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865437"/>
            <a:ext cx="3739153" cy="54006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676FE03-6294-43BD-8037-F3F672C60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509120"/>
            <a:ext cx="3848727" cy="2053025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FC4FC59B-CA4D-4D99-9B36-3EB6D5720171}"/>
              </a:ext>
            </a:extLst>
          </p:cNvPr>
          <p:cNvSpPr/>
          <p:nvPr/>
        </p:nvSpPr>
        <p:spPr>
          <a:xfrm flipH="1" flipV="1">
            <a:off x="3741085" y="4815848"/>
            <a:ext cx="216024" cy="2122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327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72915"/>
              </p:ext>
            </p:extLst>
          </p:nvPr>
        </p:nvGraphicFramePr>
        <p:xfrm>
          <a:off x="71438" y="885908"/>
          <a:ext cx="2500298" cy="473375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26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(30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400 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Свободны стороны </a:t>
                      </a:r>
                      <a:r>
                        <a:rPr lang="ru-RU" sz="16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А1. А2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3х10м – 1 поле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3х20,7 – 2 поля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36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80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68 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90 коп.</a:t>
                      </a:r>
                      <a:endParaRPr lang="ru-RU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46 руб. 50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95 руб. 80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864383B-6231-4CE7-B463-F8D794FBB9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66" y="851493"/>
            <a:ext cx="6264696" cy="3767822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 rot="5400000">
            <a:off x="4921122" y="2629376"/>
            <a:ext cx="50987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А1</a:t>
            </a: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5546150" y="2626469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А2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676FE03-6294-43BD-8037-F3F672C60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533" y="4682549"/>
            <a:ext cx="4097055" cy="2053025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4623672" y="5373216"/>
            <a:ext cx="236359" cy="2464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819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704354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(32+500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FC4FC59B-CA4D-4D99-9B36-3EB6D5720171}"/>
              </a:ext>
            </a:extLst>
          </p:cNvPr>
          <p:cNvSpPr/>
          <p:nvPr/>
        </p:nvSpPr>
        <p:spPr>
          <a:xfrm flipH="1" flipV="1">
            <a:off x="3787892" y="2204864"/>
            <a:ext cx="216024" cy="2122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804467"/>
            <a:ext cx="6282444" cy="40928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826098"/>
            <a:ext cx="3743847" cy="1962424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4139952" y="5440937"/>
            <a:ext cx="236359" cy="2464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283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840916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(32+925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826098"/>
            <a:ext cx="3743847" cy="1962424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4283968" y="5560863"/>
            <a:ext cx="236359" cy="2464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735790"/>
            <a:ext cx="6376574" cy="408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98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749657"/>
              </p:ext>
            </p:extLst>
          </p:nvPr>
        </p:nvGraphicFramePr>
        <p:xfrm>
          <a:off x="71438" y="885908"/>
          <a:ext cx="2500298" cy="473375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(33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ЗАНЯТСТЬ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Свободны стороны А1. А2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3х10м – 1 поле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3х20,7 – 2 поля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36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80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68 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90 коп.</a:t>
                      </a:r>
                      <a:endParaRPr lang="ru-RU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46 руб. 50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95 руб. 80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35B03CF-20EB-4E25-AC0C-FA744EBAFA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574" y="885908"/>
            <a:ext cx="6264697" cy="3701569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 rot="5400000">
            <a:off x="4820006" y="2632284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А1</a:t>
            </a: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5324062" y="2629377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7779F8B-8A78-488B-8D3A-B038A4613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42" y="4587477"/>
            <a:ext cx="3995404" cy="2203779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4139952" y="4941168"/>
            <a:ext cx="252028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021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971"/>
              </p:ext>
            </p:extLst>
          </p:nvPr>
        </p:nvGraphicFramePr>
        <p:xfrm>
          <a:off x="71438" y="885908"/>
          <a:ext cx="2500298" cy="38221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(33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725 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1000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3B80D73-53F1-4953-925F-DEB56AF258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880" y="687251"/>
            <a:ext cx="6372200" cy="40208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36A9535-2FE4-4445-ABE8-D011C8D07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070" y="4712673"/>
            <a:ext cx="3995404" cy="2073913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4590174" y="5373216"/>
            <a:ext cx="197850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455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424936" cy="55092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Прейскурант услуг (с НДС)</a:t>
            </a:r>
            <a:endParaRPr lang="ru-RU" sz="16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r>
              <a:rPr lang="ru-RU" sz="1600" b="1" u="sng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Печать плаката:  </a:t>
            </a:r>
          </a:p>
          <a:p>
            <a:pPr algn="ctr"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3х10м – 614 рублей 88 копеек </a:t>
            </a:r>
            <a:b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3х12м – 737 рубля 86 копеек</a:t>
            </a:r>
          </a:p>
          <a:p>
            <a:pPr algn="ctr"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3х20,7м – 1 272 рубля 80 копеек (2 поля арки) </a:t>
            </a:r>
          </a:p>
          <a:p>
            <a:pPr algn="ctr">
              <a:defRPr/>
            </a:pP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1600" b="1" dirty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711200" algn="l"/>
              </a:tabLst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1450" b="1" u="sng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Монтаж плаката: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sz="1450" b="1" u="sng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Демонтаж плаката:</a:t>
            </a:r>
          </a:p>
          <a:p>
            <a:pPr>
              <a:tabLst>
                <a:tab pos="711200" algn="l"/>
              </a:tabLst>
              <a:defRPr/>
            </a:pP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3х10м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461 рубль 88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копеек                                  3х10м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279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00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копеек</a:t>
            </a:r>
            <a:b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3х12м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554 рубля 26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копеек                                  3х12м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334 рубля 80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копеек</a:t>
            </a:r>
          </a:p>
          <a:p>
            <a:pPr>
              <a:tabLst>
                <a:tab pos="711200" algn="l"/>
              </a:tabLst>
              <a:defRPr/>
            </a:pP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3х20,7м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956 рублей 09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копеек (2 поля арки)       3х20,7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577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53 копейки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 поля арки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dirty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711200" algn="l"/>
              </a:tabLst>
              <a:defRPr/>
            </a:pPr>
            <a:endParaRPr lang="ru-RU" b="1" u="sng" dirty="0" smtClean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711200" algn="l"/>
              </a:tabLst>
              <a:defRPr/>
            </a:pPr>
            <a:r>
              <a:rPr lang="ru-RU" b="1" u="sng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b="1" dirty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711200" algn="l"/>
              </a:tabLst>
              <a:defRPr/>
            </a:pPr>
            <a:r>
              <a:rPr lang="ru-RU" b="1" dirty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 заключении договора на размещение сроком не менее 2 мес. – СКИДКА на печать плаката 10</a:t>
            </a:r>
            <a:r>
              <a:rPr lang="ru-RU" b="1" dirty="0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%; не менее 6 мес. – СКИДКА на печать плаката 20%</a:t>
            </a:r>
          </a:p>
          <a:p>
            <a:pPr algn="ctr">
              <a:tabLst>
                <a:tab pos="711200" algn="l"/>
              </a:tabLst>
              <a:defRPr/>
            </a:pPr>
            <a:endParaRPr lang="ru-RU" b="1" dirty="0" smtClean="0">
              <a:ln w="5080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711200" algn="l"/>
              </a:tabLst>
              <a:defRPr/>
            </a:pPr>
            <a:r>
              <a:rPr lang="ru-RU" b="1" dirty="0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При размещении на ЩРК сроком от 6 мес. – СКИДКА на монтажные/демонтажные работы – 10%</a:t>
            </a:r>
            <a:endParaRPr lang="ru-RU" b="1" dirty="0">
              <a:ln w="5080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ru-RU" sz="1600" b="1" dirty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656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088680"/>
              </p:ext>
            </p:extLst>
          </p:nvPr>
        </p:nvGraphicFramePr>
        <p:xfrm>
          <a:off x="71438" y="885908"/>
          <a:ext cx="2500298" cy="38221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(36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025 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1000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2" descr="D:\Анастасия\Данные для работы\Карты\Новые карты\M2.jpg">
            <a:extLst>
              <a:ext uri="{FF2B5EF4-FFF2-40B4-BE49-F238E27FC236}">
                <a16:creationId xmlns="" xmlns:a16="http://schemas.microsoft.com/office/drawing/2014/main" id="{3ACD05E9-47A1-4E2E-B8C4-2CD9E76FE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59776"/>
          <a:stretch/>
        </p:blipFill>
        <p:spPr bwMode="auto">
          <a:xfrm>
            <a:off x="2584122" y="4609357"/>
            <a:ext cx="3550084" cy="19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6826CBC-55F6-4568-ADC4-0FF8C45D66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6" y="737252"/>
            <a:ext cx="6444779" cy="3767228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3528177" y="4941168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833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768057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(36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925 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2" descr="D:\Анастасия\Данные для работы\Карты\Новые карты\M2.jpg">
            <a:extLst>
              <a:ext uri="{FF2B5EF4-FFF2-40B4-BE49-F238E27FC236}">
                <a16:creationId xmlns="" xmlns:a16="http://schemas.microsoft.com/office/drawing/2014/main" id="{3ACD05E9-47A1-4E2E-B8C4-2CD9E76FE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59776"/>
          <a:stretch/>
        </p:blipFill>
        <p:spPr bwMode="auto">
          <a:xfrm>
            <a:off x="2699792" y="4653136"/>
            <a:ext cx="3550084" cy="19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/>
          <p:cNvSpPr/>
          <p:nvPr/>
        </p:nvSpPr>
        <p:spPr>
          <a:xfrm>
            <a:off x="3779912" y="5229200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C2DC3DB-0E6A-4C6C-8BAB-6420A2607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32464"/>
            <a:ext cx="6264696" cy="36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36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064236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975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90126"/>
            <a:ext cx="4238649" cy="5303170"/>
          </a:xfrm>
          <a:prstGeom prst="rect">
            <a:avLst/>
          </a:prstGeom>
        </p:spPr>
      </p:pic>
      <p:pic>
        <p:nvPicPr>
          <p:cNvPr id="8" name="Picture 2" descr="D:\Анастасия\Данные для работы\Карты\Новые карты\M2.jpg">
            <a:extLst>
              <a:ext uri="{FF2B5EF4-FFF2-40B4-BE49-F238E27FC236}">
                <a16:creationId xmlns="" xmlns:a16="http://schemas.microsoft.com/office/drawing/2014/main" id="{3ACD05E9-47A1-4E2E-B8C4-2CD9E76FE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59776"/>
          <a:stretch/>
        </p:blipFill>
        <p:spPr bwMode="auto">
          <a:xfrm>
            <a:off x="2699792" y="4653136"/>
            <a:ext cx="3550084" cy="19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/>
          <p:cNvSpPr/>
          <p:nvPr/>
        </p:nvSpPr>
        <p:spPr>
          <a:xfrm>
            <a:off x="3851920" y="5445224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1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141017"/>
              </p:ext>
            </p:extLst>
          </p:nvPr>
        </p:nvGraphicFramePr>
        <p:xfrm>
          <a:off x="71438" y="885908"/>
          <a:ext cx="2500298" cy="41433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41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(38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500 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сентябрь-октябрь 2026!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2" descr="D:\Анастасия\Данные для работы\Карты\Новые карты\M2.jpg">
            <a:extLst>
              <a:ext uri="{FF2B5EF4-FFF2-40B4-BE49-F238E27FC236}">
                <a16:creationId xmlns="" xmlns:a16="http://schemas.microsoft.com/office/drawing/2014/main" id="{3ACD05E9-47A1-4E2E-B8C4-2CD9E76FE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59776"/>
          <a:stretch/>
        </p:blipFill>
        <p:spPr bwMode="auto">
          <a:xfrm>
            <a:off x="2699792" y="4653136"/>
            <a:ext cx="3550084" cy="19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/>
          <p:cNvSpPr/>
          <p:nvPr/>
        </p:nvSpPr>
        <p:spPr>
          <a:xfrm>
            <a:off x="3995936" y="5584825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E648559-0519-4A8C-9011-31C68D4A07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781527"/>
            <a:ext cx="6341451" cy="37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07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8698"/>
              </p:ext>
            </p:extLst>
          </p:nvPr>
        </p:nvGraphicFramePr>
        <p:xfrm>
          <a:off x="71406" y="714356"/>
          <a:ext cx="2500298" cy="486549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138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86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43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(39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13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02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СВОБОДНЫ ЛЕВЫЕ ПОЛЯ АРКИ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13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13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3х10м – 1 поле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3х20,7м – 2 поля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03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439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36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80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68 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90 коп.</a:t>
                      </a:r>
                      <a:endParaRPr lang="ru-RU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46 руб. 50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95 руб. 80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0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4" name="Picture 2" descr="D:\Анастасия\Данные для работы\Карты\Новые карты\M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59776"/>
          <a:stretch/>
        </p:blipFill>
        <p:spPr bwMode="auto">
          <a:xfrm>
            <a:off x="2970945" y="4725144"/>
            <a:ext cx="3550084" cy="198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вал 23"/>
          <p:cNvSpPr/>
          <p:nvPr/>
        </p:nvSpPr>
        <p:spPr>
          <a:xfrm>
            <a:off x="4572000" y="5912600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X:\ORR\СИНКЕВИЧ\Трасса М2\Коммерческое предложение\Фото М2\фото из аэропорта М2\№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814" y="821906"/>
            <a:ext cx="5679642" cy="361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право 14"/>
          <p:cNvSpPr/>
          <p:nvPr/>
        </p:nvSpPr>
        <p:spPr>
          <a:xfrm rot="5400000">
            <a:off x="4404115" y="1605063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А1</a:t>
            </a:r>
          </a:p>
        </p:txBody>
      </p:sp>
      <p:sp>
        <p:nvSpPr>
          <p:cNvPr id="11" name="Стрелка вправо 14">
            <a:extLst>
              <a:ext uri="{FF2B5EF4-FFF2-40B4-BE49-F238E27FC236}">
                <a16:creationId xmlns="" xmlns:a16="http://schemas.microsoft.com/office/drawing/2014/main" id="{211DC0B6-3E7A-4FDC-BFBC-CD087626C393}"/>
              </a:ext>
            </a:extLst>
          </p:cNvPr>
          <p:cNvSpPr/>
          <p:nvPr/>
        </p:nvSpPr>
        <p:spPr>
          <a:xfrm rot="5400000">
            <a:off x="5235961" y="1608361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А2</a:t>
            </a:r>
          </a:p>
        </p:txBody>
      </p:sp>
    </p:spTree>
    <p:extLst>
      <p:ext uri="{BB962C8B-B14F-4D97-AF65-F5344CB8AC3E}">
        <p14:creationId xmlns:p14="http://schemas.microsoft.com/office/powerpoint/2010/main" val="2100687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04369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(39+975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с апреля 2026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70370"/>
            <a:ext cx="4143372" cy="5544616"/>
          </a:xfrm>
          <a:prstGeom prst="rect">
            <a:avLst/>
          </a:prstGeom>
        </p:spPr>
      </p:pic>
      <p:pic>
        <p:nvPicPr>
          <p:cNvPr id="8" name="Picture 2" descr="D:\Анастасия\Данные для работы\Карты\Новые карты\M2.jpg">
            <a:extLst>
              <a:ext uri="{FF2B5EF4-FFF2-40B4-BE49-F238E27FC236}">
                <a16:creationId xmlns="" xmlns:a16="http://schemas.microsoft.com/office/drawing/2014/main" id="{5E903AF7-FA63-42D3-82A7-A3CAAF740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59776"/>
          <a:stretch/>
        </p:blipFill>
        <p:spPr bwMode="auto">
          <a:xfrm>
            <a:off x="2796958" y="4708155"/>
            <a:ext cx="3550084" cy="19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/>
          <p:cNvSpPr/>
          <p:nvPr/>
        </p:nvSpPr>
        <p:spPr>
          <a:xfrm>
            <a:off x="4477391" y="6021288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715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035783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(40+450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2" descr="D:\Анастасия\Данные для работы\Карты\Новые карты\M2.jpg">
            <a:extLst>
              <a:ext uri="{FF2B5EF4-FFF2-40B4-BE49-F238E27FC236}">
                <a16:creationId xmlns="" xmlns:a16="http://schemas.microsoft.com/office/drawing/2014/main" id="{5E903AF7-FA63-42D3-82A7-A3CAAF740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59776"/>
          <a:stretch/>
        </p:blipFill>
        <p:spPr bwMode="auto">
          <a:xfrm>
            <a:off x="2796958" y="4708155"/>
            <a:ext cx="3550084" cy="19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/>
          <p:cNvSpPr/>
          <p:nvPr/>
        </p:nvSpPr>
        <p:spPr>
          <a:xfrm>
            <a:off x="4477391" y="6021288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958" y="771564"/>
            <a:ext cx="6203026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08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723405"/>
              </p:ext>
            </p:extLst>
          </p:nvPr>
        </p:nvGraphicFramePr>
        <p:xfrm>
          <a:off x="71438" y="885908"/>
          <a:ext cx="2500298" cy="41433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40+925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март- май, июль и август 2026!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2" descr="D:\Анастасия\Данные для работы\Карты\Новые карты\M2.jpg">
            <a:extLst>
              <a:ext uri="{FF2B5EF4-FFF2-40B4-BE49-F238E27FC236}">
                <a16:creationId xmlns="" xmlns:a16="http://schemas.microsoft.com/office/drawing/2014/main" id="{5E903AF7-FA63-42D3-82A7-A3CAAF740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59776"/>
          <a:stretch/>
        </p:blipFill>
        <p:spPr bwMode="auto">
          <a:xfrm>
            <a:off x="2796958" y="4708155"/>
            <a:ext cx="3550084" cy="19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/>
          <p:cNvSpPr/>
          <p:nvPr/>
        </p:nvSpPr>
        <p:spPr>
          <a:xfrm>
            <a:off x="4572000" y="6093296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873714"/>
            <a:ext cx="6232124" cy="370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32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736640"/>
              </p:ext>
            </p:extLst>
          </p:nvPr>
        </p:nvGraphicFramePr>
        <p:xfrm>
          <a:off x="71438" y="885908"/>
          <a:ext cx="2500298" cy="473375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47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(41+520 км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СВОБОДНЫ ЛЕВЫЕ ПОЛЯ АРКИ</a:t>
                      </a:r>
                      <a:endParaRPr lang="ru-RU" sz="14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3х10м – 1 поле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3х20,7м – 2 поля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36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80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68 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90 коп.</a:t>
                      </a:r>
                      <a:endParaRPr lang="ru-RU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46 руб. 50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95 руб. 80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2" descr="D:\Анастасия\Данные для работы\Карты\Новые карты\M2.jpg">
            <a:extLst>
              <a:ext uri="{FF2B5EF4-FFF2-40B4-BE49-F238E27FC236}">
                <a16:creationId xmlns="" xmlns:a16="http://schemas.microsoft.com/office/drawing/2014/main" id="{5E903AF7-FA63-42D3-82A7-A3CAAF740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59776"/>
          <a:stretch/>
        </p:blipFill>
        <p:spPr bwMode="auto">
          <a:xfrm>
            <a:off x="2796958" y="4708155"/>
            <a:ext cx="3550084" cy="19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/>
          <p:cNvSpPr/>
          <p:nvPr/>
        </p:nvSpPr>
        <p:spPr>
          <a:xfrm>
            <a:off x="4572000" y="6093296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958" y="836712"/>
            <a:ext cx="6156176" cy="3551204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 rot="5400000">
            <a:off x="4383961" y="1959123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А1</a:t>
            </a:r>
          </a:p>
        </p:txBody>
      </p:sp>
      <p:sp>
        <p:nvSpPr>
          <p:cNvPr id="11" name="Стрелка вправо 14">
            <a:extLst>
              <a:ext uri="{FF2B5EF4-FFF2-40B4-BE49-F238E27FC236}">
                <a16:creationId xmlns:a16="http://schemas.microsoft.com/office/drawing/2014/main" xmlns="" id="{211DC0B6-3E7A-4FDC-BFBC-CD087626C393}"/>
              </a:ext>
            </a:extLst>
          </p:cNvPr>
          <p:cNvSpPr/>
          <p:nvPr/>
        </p:nvSpPr>
        <p:spPr>
          <a:xfrm rot="5400000">
            <a:off x="5368726" y="1943099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А2</a:t>
            </a:r>
          </a:p>
        </p:txBody>
      </p:sp>
    </p:spTree>
    <p:extLst>
      <p:ext uri="{BB962C8B-B14F-4D97-AF65-F5344CB8AC3E}">
        <p14:creationId xmlns:p14="http://schemas.microsoft.com/office/powerpoint/2010/main" val="21795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7" y="1071546"/>
            <a:ext cx="7995411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Приглашаем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 сотрудничеству!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3571876"/>
            <a:ext cx="550072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подробной информацией обращайтесь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тел: </a:t>
            </a: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8 (017) 230-27-37 (КЦ 4200), 8 (044) 542-47-25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i="0" dirty="0">
                <a:solidFill>
                  <a:srgbClr val="2C36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mr2302737@minsk-reklama.by</a:t>
            </a:r>
            <a:endParaRPr lang="ru-RU" b="1" i="0" dirty="0">
              <a:solidFill>
                <a:srgbClr val="2C363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Карина</a:t>
            </a:r>
          </a:p>
        </p:txBody>
      </p:sp>
    </p:spTree>
    <p:extLst>
      <p:ext uri="{BB962C8B-B14F-4D97-AF65-F5344CB8AC3E}">
        <p14:creationId xmlns:p14="http://schemas.microsoft.com/office/powerpoint/2010/main" val="49687654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424936" cy="553997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FFFF00"/>
                </a:solidFill>
              </a:rPr>
              <a:t>Скидки на эксплуатационные </a:t>
            </a:r>
            <a:r>
              <a:rPr lang="ru-RU" sz="2400" b="1" dirty="0" smtClean="0">
                <a:solidFill>
                  <a:srgbClr val="FFFF00"/>
                </a:solidFill>
              </a:rPr>
              <a:t>услуги</a:t>
            </a:r>
          </a:p>
          <a:p>
            <a:pPr algn="ctr">
              <a:buFont typeface="Arial" pitchFamily="34" charset="0"/>
              <a:buNone/>
              <a:defRPr/>
            </a:pPr>
            <a:endParaRPr lang="ru-RU" sz="2400" b="1" dirty="0" smtClean="0">
              <a:solidFill>
                <a:srgbClr val="FFFF00"/>
              </a:solidFill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При условии непрерывного срока размещения: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3 до 5 месяцев – скидка </a:t>
            </a:r>
            <a:r>
              <a:rPr lang="ru-RU" b="1" dirty="0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10%;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6 до 9 месяцев – скидка </a:t>
            </a:r>
            <a:r>
              <a:rPr lang="ru-RU" b="1" dirty="0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15%</a:t>
            </a: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от 9 до 12 месяцев – скидка </a:t>
            </a:r>
            <a:r>
              <a:rPr lang="ru-RU" b="1" dirty="0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20%</a:t>
            </a: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свыше 1 года – скидка </a:t>
            </a:r>
            <a:r>
              <a:rPr lang="ru-RU" b="1" dirty="0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25%</a:t>
            </a:r>
          </a:p>
          <a:p>
            <a:pPr algn="ctr">
              <a:buFont typeface="Arial" pitchFamily="34" charset="0"/>
              <a:buNone/>
              <a:defRPr/>
            </a:pPr>
            <a:endParaRPr lang="ru-RU" sz="1600" b="1" dirty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При заказе на размещение на конструкциях в количестве: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 3 до 5 полей – скидка </a:t>
            </a:r>
            <a:r>
              <a:rPr lang="ru-RU" b="1" dirty="0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15%</a:t>
            </a: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6 полей – скидка </a:t>
            </a:r>
            <a:r>
              <a:rPr lang="ru-RU" b="1" dirty="0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20%</a:t>
            </a:r>
          </a:p>
          <a:p>
            <a:pPr algn="ctr">
              <a:buFont typeface="Arial" pitchFamily="34" charset="0"/>
              <a:buNone/>
              <a:defRPr/>
            </a:pPr>
            <a:endParaRPr lang="ru-RU" b="1" dirty="0" smtClean="0">
              <a:ln w="5080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Скидка рекламному агентству с 1-го месяца размещения – </a:t>
            </a:r>
            <a:r>
              <a:rPr lang="ru-RU" b="1" dirty="0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15%</a:t>
            </a:r>
          </a:p>
          <a:p>
            <a:pPr algn="ctr">
              <a:defRPr/>
            </a:pPr>
            <a:endParaRPr lang="ru-RU" b="1" dirty="0" smtClean="0">
              <a:ln w="5080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Скидки, указанные в п.1 и 2 не распространяются на иностранную рекламу, размещаемую на конструкциях, расположенных на  40+450 км; на 40+925 км; на 41+520 км   </a:t>
            </a:r>
          </a:p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презентации стоимость указана без </a:t>
            </a: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скидок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Скидки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суммируются!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1600" b="1" dirty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505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C22E6C17-1538-42F3-8E5E-8F1A67EC6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5"/>
            <a:ext cx="8352928" cy="5328592"/>
          </a:xfrm>
        </p:spPr>
      </p:pic>
    </p:spTree>
    <p:extLst>
      <p:ext uri="{BB962C8B-B14F-4D97-AF65-F5344CB8AC3E}">
        <p14:creationId xmlns:p14="http://schemas.microsoft.com/office/powerpoint/2010/main" val="1693472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7" y="1428736"/>
            <a:ext cx="79954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Национальный аэропорт – «Минск» - Минск</a:t>
            </a:r>
          </a:p>
        </p:txBody>
      </p:sp>
    </p:spTree>
    <p:extLst>
      <p:ext uri="{BB962C8B-B14F-4D97-AF65-F5344CB8AC3E}">
        <p14:creationId xmlns:p14="http://schemas.microsoft.com/office/powerpoint/2010/main" val="60404886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094620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(17+290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руб.40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698767"/>
            <a:ext cx="3801005" cy="1943371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FC4FC59B-CA4D-4D99-9B36-3EB6D5720171}"/>
              </a:ext>
            </a:extLst>
          </p:cNvPr>
          <p:cNvSpPr/>
          <p:nvPr/>
        </p:nvSpPr>
        <p:spPr>
          <a:xfrm flipV="1">
            <a:off x="3635896" y="6165304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712508"/>
            <a:ext cx="6264696" cy="392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65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057987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(18+938км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руб.40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764704"/>
            <a:ext cx="5796644" cy="38164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603" y="4698767"/>
            <a:ext cx="3801005" cy="1943371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FC4FC59B-CA4D-4D99-9B36-3EB6D5720171}"/>
              </a:ext>
            </a:extLst>
          </p:cNvPr>
          <p:cNvSpPr/>
          <p:nvPr/>
        </p:nvSpPr>
        <p:spPr>
          <a:xfrm flipV="1">
            <a:off x="4716016" y="5805264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18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336195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11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(20+965км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руб.40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776645"/>
            <a:ext cx="3801005" cy="1943371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FC4FC59B-CA4D-4D99-9B36-3EB6D5720171}"/>
              </a:ext>
            </a:extLst>
          </p:cNvPr>
          <p:cNvSpPr/>
          <p:nvPr/>
        </p:nvSpPr>
        <p:spPr>
          <a:xfrm flipV="1">
            <a:off x="5292080" y="5373216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845413"/>
            <a:ext cx="5976664" cy="385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04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668685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12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(21+525км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руб.40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776644"/>
            <a:ext cx="3801005" cy="1943371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FC4FC59B-CA4D-4D99-9B36-3EB6D5720171}"/>
              </a:ext>
            </a:extLst>
          </p:cNvPr>
          <p:cNvSpPr/>
          <p:nvPr/>
        </p:nvSpPr>
        <p:spPr>
          <a:xfrm flipV="1">
            <a:off x="5364088" y="5229200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785418"/>
            <a:ext cx="6094444" cy="386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170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7281</TotalTime>
  <Words>1360</Words>
  <Application>Microsoft Office PowerPoint</Application>
  <PresentationFormat>Экран (4:3)</PresentationFormat>
  <Paragraphs>367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Плаксина</dc:creator>
  <cp:lastModifiedBy>ORK-Tankevich</cp:lastModifiedBy>
  <cp:revision>1043</cp:revision>
  <dcterms:created xsi:type="dcterms:W3CDTF">2015-03-11T10:24:18Z</dcterms:created>
  <dcterms:modified xsi:type="dcterms:W3CDTF">2026-04-28T12:56:47Z</dcterms:modified>
</cp:coreProperties>
</file>